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44"/>
  </p:notesMasterIdLst>
  <p:handoutMasterIdLst>
    <p:handoutMasterId r:id="rId45"/>
  </p:handoutMasterIdLst>
  <p:sldIdLst>
    <p:sldId id="4068" r:id="rId10"/>
    <p:sldId id="2076138229" r:id="rId11"/>
    <p:sldId id="2076138264" r:id="rId12"/>
    <p:sldId id="2076138230" r:id="rId13"/>
    <p:sldId id="2076138228" r:id="rId14"/>
    <p:sldId id="2076138265" r:id="rId15"/>
    <p:sldId id="2076138221" r:id="rId16"/>
    <p:sldId id="2076138223" r:id="rId17"/>
    <p:sldId id="2076138222" r:id="rId18"/>
    <p:sldId id="2076138226" r:id="rId19"/>
    <p:sldId id="2076138224" r:id="rId20"/>
    <p:sldId id="2076138227" r:id="rId21"/>
    <p:sldId id="2076138267" r:id="rId22"/>
    <p:sldId id="2076138252" r:id="rId23"/>
    <p:sldId id="2076138244" r:id="rId24"/>
    <p:sldId id="2076138266" r:id="rId25"/>
    <p:sldId id="2076138233" r:id="rId26"/>
    <p:sldId id="2076138235" r:id="rId27"/>
    <p:sldId id="2076138237" r:id="rId28"/>
    <p:sldId id="2076138238" r:id="rId29"/>
    <p:sldId id="2076138239" r:id="rId30"/>
    <p:sldId id="2076138240" r:id="rId31"/>
    <p:sldId id="2076138242" r:id="rId32"/>
    <p:sldId id="2076138241" r:id="rId33"/>
    <p:sldId id="2076138220" r:id="rId34"/>
    <p:sldId id="2076138257" r:id="rId35"/>
    <p:sldId id="2076138258" r:id="rId36"/>
    <p:sldId id="2076138259" r:id="rId37"/>
    <p:sldId id="2076138261" r:id="rId38"/>
    <p:sldId id="2076138262" r:id="rId39"/>
    <p:sldId id="2076138231" r:id="rId40"/>
    <p:sldId id="2076138255" r:id="rId41"/>
    <p:sldId id="2076138251" r:id="rId42"/>
    <p:sldId id="40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24" autoAdjust="0"/>
  </p:normalViewPr>
  <p:slideViewPr>
    <p:cSldViewPr snapToGrid="0">
      <p:cViewPr varScale="1">
        <p:scale>
          <a:sx n="64" d="100"/>
          <a:sy n="64" d="100"/>
        </p:scale>
        <p:origin x="1397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64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40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9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2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15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40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1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1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9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77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6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63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5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39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4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21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0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4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7C512-2A09-F9F3-F996-170DD06AE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3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4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Relationship Id="rId9" Type="http://schemas.openxmlformats.org/officeDocument/2006/relationships/image" Target="../media/image3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41" r:id="rId7"/>
    <p:sldLayoutId id="2147484439" r:id="rId8"/>
    <p:sldLayoutId id="2147484433" r:id="rId9"/>
    <p:sldLayoutId id="2147484437" r:id="rId10"/>
    <p:sldLayoutId id="2147484436" r:id="rId11"/>
    <p:sldLayoutId id="2147484435" r:id="rId12"/>
    <p:sldLayoutId id="2147484434" r:id="rId13"/>
    <p:sldLayoutId id="2147484438" r:id="rId14"/>
    <p:sldLayoutId id="2147484368" r:id="rId15"/>
    <p:sldLayoutId id="2147483760" r:id="rId16"/>
    <p:sldLayoutId id="2147483885" r:id="rId17"/>
    <p:sldLayoutId id="2147484007" r:id="rId18"/>
    <p:sldLayoutId id="2147483762" r:id="rId19"/>
    <p:sldLayoutId id="2147484152" r:id="rId20"/>
    <p:sldLayoutId id="2147484156" r:id="rId21"/>
    <p:sldLayoutId id="2147484304" r:id="rId22"/>
    <p:sldLayoutId id="2147484369" r:id="rId23"/>
    <p:sldLayoutId id="2147484209" r:id="rId24"/>
    <p:sldLayoutId id="2147484370" r:id="rId25"/>
    <p:sldLayoutId id="2147484371" r:id="rId26"/>
    <p:sldLayoutId id="2147484210" r:id="rId27"/>
    <p:sldLayoutId id="2147484372" r:id="rId28"/>
    <p:sldLayoutId id="2147484373" r:id="rId29"/>
    <p:sldLayoutId id="2147484211" r:id="rId30"/>
    <p:sldLayoutId id="2147484374" r:id="rId31"/>
    <p:sldLayoutId id="2147484375" r:id="rId32"/>
    <p:sldLayoutId id="2147484212" r:id="rId33"/>
    <p:sldLayoutId id="2147484376" r:id="rId34"/>
    <p:sldLayoutId id="2147484377" r:id="rId35"/>
    <p:sldLayoutId id="2147484213" r:id="rId36"/>
    <p:sldLayoutId id="2147484378" r:id="rId37"/>
    <p:sldLayoutId id="2147484379" r:id="rId38"/>
    <p:sldLayoutId id="2147484214" r:id="rId39"/>
    <p:sldLayoutId id="2147484380" r:id="rId40"/>
    <p:sldLayoutId id="2147484381" r:id="rId41"/>
    <p:sldLayoutId id="2147484305" r:id="rId42"/>
    <p:sldLayoutId id="2147484382" r:id="rId43"/>
    <p:sldLayoutId id="2147483847" r:id="rId4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-academy.databricks.com/learn/course/112/play/1702:303/introduction-to-apache-spark-architect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youtube.com/watch?v=BqB7YQ1-KKc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BqB7YQ1-KK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BqB7YQ1-KK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-academy.databricks.com/learn/signin" TargetMode="External"/><Relationship Id="rId3" Type="http://schemas.openxmlformats.org/officeDocument/2006/relationships/hyperlink" Target="https://docs.databricks.com/?_ga=2.26086267.718267847.1659725083-830162552.1639937423" TargetMode="External"/><Relationship Id="rId7" Type="http://schemas.openxmlformats.org/officeDocument/2006/relationships/hyperlink" Target="https://partners.databricks.com/English/" TargetMode="External"/><Relationship Id="rId12" Type="http://schemas.openxmlformats.org/officeDocument/2006/relationships/hyperlink" Target="https://www.databricks.com/dataaisummi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lflow.org/docs/latest/index.html" TargetMode="External"/><Relationship Id="rId11" Type="http://schemas.openxmlformats.org/officeDocument/2006/relationships/hyperlink" Target="https://www.youtube.com/c/AdvancingAnalytics" TargetMode="External"/><Relationship Id="rId5" Type="http://schemas.openxmlformats.org/officeDocument/2006/relationships/hyperlink" Target="https://spark.apache.org/docs/latest/" TargetMode="External"/><Relationship Id="rId10" Type="http://schemas.openxmlformats.org/officeDocument/2006/relationships/hyperlink" Target="https://pages.databricks.com/rs/094-YMS-629/images/LearningSpark2.0.pdf" TargetMode="External"/><Relationship Id="rId4" Type="http://schemas.openxmlformats.org/officeDocument/2006/relationships/hyperlink" Target="https://docs.microsoft.com/en-us/azure/databricks/" TargetMode="External"/><Relationship Id="rId9" Type="http://schemas.openxmlformats.org/officeDocument/2006/relationships/hyperlink" Target="https://teams.microsoft.com/l/team/19%3aL_uHobwezJv7eWARJNzUzDUL5cSc_9DPjYlmdrJuYa41%40thread.tacv2/conversations?groupId=3c07fa43-6405-46fb-97b5-96edc83c64f4&amp;tenantId=cf36141c-ddd7-45a7-b073-111f66d0b30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apache/spa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hyperlink" Target="https://partner-academy.databricks.com/learn/course/112/play/1702:303/introduction-to-apache-spark-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 Computing &amp; Spark with Azure Databricks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Task: match each Spark architecture concept with the respective component in the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AC486-EFC0-01FE-C3BC-6880BE05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2162463"/>
            <a:ext cx="5264767" cy="347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7C79D-919D-51AD-7CE5-D96BA8DE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7" y="2168101"/>
            <a:ext cx="5264766" cy="34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05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0ADAC-65D5-6BB9-8CB3-4B77FB0A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757051"/>
            <a:ext cx="5624994" cy="401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E8D98-8F50-0EE9-281C-15982008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37" y="1757051"/>
            <a:ext cx="6158250" cy="401927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53439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 Breakdown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3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Breaking Down the Analogy Video</a:t>
            </a:r>
            <a:endParaRPr lang="en-D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A9C6E-AFA2-5480-F7DE-CF1C3709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5" y="2408226"/>
            <a:ext cx="10783229" cy="3619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F3661-BEED-356C-0A0F-D217584FE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83" y="1875202"/>
            <a:ext cx="2047656" cy="10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00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Overview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EC7DCE90-C3E2-B807-CF98-8525BBF8EFCC}"/>
              </a:ext>
            </a:extLst>
          </p:cNvPr>
          <p:cNvSpPr txBox="1">
            <a:spLocks/>
          </p:cNvSpPr>
          <p:nvPr/>
        </p:nvSpPr>
        <p:spPr>
          <a:xfrm>
            <a:off x="691375" y="1316305"/>
            <a:ext cx="496229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Company was </a:t>
            </a:r>
            <a:r>
              <a:rPr lang="en-US" sz="1800" b="1" dirty="0"/>
              <a:t>founded by the Spark creators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Initial product was basically a web-based notebook experience hosted on enterprise cloud platforms </a:t>
            </a:r>
            <a:r>
              <a:rPr lang="en-US" sz="1800" dirty="0"/>
              <a:t>(AWS, then Azure, now also GCP) to make </a:t>
            </a:r>
            <a:r>
              <a:rPr lang="en-US" sz="1800" b="1" dirty="0"/>
              <a:t>working with Spark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Scope was </a:t>
            </a:r>
            <a:r>
              <a:rPr lang="en-US" sz="1800" b="1" dirty="0"/>
              <a:t>initially focus on Data Science, now everything in one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0C90E6-23F1-044F-C567-4F3E5267ACF8}"/>
              </a:ext>
            </a:extLst>
          </p:cNvPr>
          <p:cNvSpPr txBox="1"/>
          <p:nvPr/>
        </p:nvSpPr>
        <p:spPr>
          <a:xfrm>
            <a:off x="2212587" y="5667643"/>
            <a:ext cx="774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Azure Enterprise Cloud = Azure Databricks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339F5-C206-1792-1051-21A63983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48" y="390719"/>
            <a:ext cx="4090736" cy="50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Unite All Data Professionals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908EC-8DF9-C4AC-2283-07E1B97D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389063"/>
            <a:ext cx="8452624" cy="45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(1/2)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BEFB3F-31F7-F7CC-20C8-281F1392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Databricks is more than just a Data Science platform. It is a holistic Data platform but as of now particularly shines on Data Science workloads. </a:t>
            </a:r>
            <a:r>
              <a:rPr lang="en-US" dirty="0"/>
              <a:t>They have invented the </a:t>
            </a:r>
            <a:r>
              <a:rPr lang="en-US" b="1" dirty="0"/>
              <a:t>Lakehouse paradigm</a:t>
            </a:r>
            <a:r>
              <a:rPr lang="en-US" dirty="0"/>
              <a:t>, which is revolutionizing the data platform industry.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This paradigm has been picked up and prioritized by all major cloud vendors, slowly but surely replacing traditional data warehouse offerings.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0FEC-E483-D096-9981-A8D53FE6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68" y="2948829"/>
            <a:ext cx="1814254" cy="4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C42DC-2442-4FD8-91E5-687D4C90C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3" y="3365575"/>
            <a:ext cx="4730497" cy="94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97E6-4A99-6A27-406C-7897D1FE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1" y="4304386"/>
            <a:ext cx="4730497" cy="671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690DC-EFA6-5C2A-9E88-793F4B954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431" y="5380348"/>
            <a:ext cx="3047527" cy="491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EB9AAA-4E06-F165-E742-F4AE3392A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1299" y="2950877"/>
            <a:ext cx="3464422" cy="637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22CA9A-E665-05A2-DEDE-14C1CA71A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373" y="2952917"/>
            <a:ext cx="2017926" cy="11269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5690F-DD25-CE0B-971F-5C0B15416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373" y="4408483"/>
            <a:ext cx="4476867" cy="11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(2/2)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4EC94-CCFC-0E5B-8E27-8A36A082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4" y="1318855"/>
            <a:ext cx="4756973" cy="4626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21CA6C-AAE1-3660-F41A-38FA61BDAB13}"/>
              </a:ext>
            </a:extLst>
          </p:cNvPr>
          <p:cNvSpPr txBox="1"/>
          <p:nvPr/>
        </p:nvSpPr>
        <p:spPr>
          <a:xfrm>
            <a:off x="5884688" y="3429000"/>
            <a:ext cx="45539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product of Databricks has evolved over the years into a fully-fledged data platform (</a:t>
            </a:r>
            <a:r>
              <a:rPr lang="en-US" sz="1800" b="1" dirty="0" err="1"/>
              <a:t>lakehouse</a:t>
            </a:r>
            <a:r>
              <a:rPr lang="en-US" sz="1800" b="1" dirty="0"/>
              <a:t>)</a:t>
            </a:r>
            <a:r>
              <a:rPr lang="en-US" sz="1800" dirty="0"/>
              <a:t> with Spark still at its core but other open-source libraries such as Delta Lake, </a:t>
            </a:r>
            <a:r>
              <a:rPr lang="en-US" sz="1800" dirty="0" err="1"/>
              <a:t>Mlflow</a:t>
            </a:r>
            <a:r>
              <a:rPr lang="en-US" sz="1800" dirty="0"/>
              <a:t>, Koalas, </a:t>
            </a:r>
            <a:r>
              <a:rPr lang="en-US" sz="1800" dirty="0" err="1"/>
              <a:t>redash</a:t>
            </a:r>
            <a:r>
              <a:rPr lang="en-US" sz="1800" dirty="0"/>
              <a:t> tightly integrated.</a:t>
            </a:r>
          </a:p>
        </p:txBody>
      </p:sp>
    </p:spTree>
    <p:extLst>
      <p:ext uri="{BB962C8B-B14F-4D97-AF65-F5344CB8AC3E}">
        <p14:creationId xmlns:p14="http://schemas.microsoft.com/office/powerpoint/2010/main" val="300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5F2BF2-AF64-84C4-3559-465DEB78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90419"/>
            <a:ext cx="8196146" cy="464448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(1/4)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8833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(2/4)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10C6E-822B-041E-C648-A6073EE0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72056"/>
            <a:ext cx="8199739" cy="4662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0436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(3/4)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41DA8-85CF-F7EB-F4E8-489FD453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7" y="1272056"/>
            <a:ext cx="8222164" cy="4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FC956-7262-C7D1-F1C4-9B325218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Apache Spark is a simple, fast, and scalable unified multi-language engine for large-scale data analytics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Unified: Data Engineering, Data Science, Machine Learning, Business Intelligence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Multi-language: High-level APIs in Python, SQL, Scala, Java, 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Large-scale: single-node machines or multi-node clusters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(1/3)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94B7-9DC3-56B4-D0DD-BE71A898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2895865"/>
            <a:ext cx="2219348" cy="180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EC2C-570B-E29F-F9BB-CC1EFF7B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48" y="2895865"/>
            <a:ext cx="2779691" cy="185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0D68A-238E-3F1D-465D-5DBD58BE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33" y="2895865"/>
            <a:ext cx="2672572" cy="180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A86DF-96D2-3618-9804-C470AEA8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399" y="2895865"/>
            <a:ext cx="2392206" cy="1794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ED9D3-AA98-180F-B6B6-3A66810D8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721" y="4943491"/>
            <a:ext cx="7908536" cy="11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6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4B0B0-2988-9C06-BE06-00AFF9B4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1" y="1264436"/>
            <a:ext cx="8203334" cy="46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(1/3)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F58F5-4B36-A046-DFCA-30E84AAD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6"/>
            <a:ext cx="8232254" cy="46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DB4B1-66EA-D827-342E-B18D6888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5" y="1264436"/>
            <a:ext cx="8228916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(3/3)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0B83A-FFFB-7222-0426-F6010531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3" y="1264435"/>
            <a:ext cx="8256895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Industry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D773D4-14A0-0B55-E13E-5B7A0B654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5"/>
            <a:ext cx="8196146" cy="46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Open-Source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5C355-6BA3-4DF9-66A0-AE7CADB3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1"/>
          <a:stretch/>
        </p:blipFill>
        <p:spPr>
          <a:xfrm>
            <a:off x="4975453" y="1788180"/>
            <a:ext cx="2241094" cy="142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8E767-C186-3F99-EA65-03CDB0944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07" y="3644219"/>
            <a:ext cx="1219081" cy="997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3EA97-DFB1-129E-5ED5-1076BB44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087" y="1070901"/>
            <a:ext cx="995606" cy="894071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0606601-F299-E9E4-7078-990795436AC9}"/>
              </a:ext>
            </a:extLst>
          </p:cNvPr>
          <p:cNvSpPr txBox="1">
            <a:spLocks/>
          </p:cNvSpPr>
          <p:nvPr/>
        </p:nvSpPr>
        <p:spPr>
          <a:xfrm>
            <a:off x="7951175" y="2031994"/>
            <a:ext cx="3523430" cy="1358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Implementation of pandas </a:t>
            </a:r>
            <a:r>
              <a:rPr lang="en-US" sz="1600" b="1" dirty="0" err="1"/>
              <a:t>DataFrame</a:t>
            </a:r>
            <a:r>
              <a:rPr lang="en-US" sz="1600" b="1" dirty="0"/>
              <a:t> API with Spark backend</a:t>
            </a:r>
            <a:r>
              <a:rPr lang="en-US" sz="1600" dirty="0"/>
              <a:t> to provide data scientists a seamless way to scale their existing workloads to big data</a:t>
            </a:r>
            <a:endParaRPr lang="en-DE" sz="16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F6AD5A0B-A12D-5A72-0D41-BF7F2DA7B7E7}"/>
              </a:ext>
            </a:extLst>
          </p:cNvPr>
          <p:cNvSpPr txBox="1">
            <a:spLocks/>
          </p:cNvSpPr>
          <p:nvPr/>
        </p:nvSpPr>
        <p:spPr>
          <a:xfrm>
            <a:off x="671594" y="4755114"/>
            <a:ext cx="3737305" cy="11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Storage layer that brings reliability, security and performance to data lakes</a:t>
            </a:r>
            <a:r>
              <a:rPr lang="en-US" sz="1600" dirty="0"/>
              <a:t>. Delta Lake provides ACID transactions, scalable metadata handling, and unifies streaming and batch data processing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30DE1BA9-5EEF-7AE6-0BC9-EF89191E5675}"/>
              </a:ext>
            </a:extLst>
          </p:cNvPr>
          <p:cNvSpPr txBox="1">
            <a:spLocks/>
          </p:cNvSpPr>
          <p:nvPr/>
        </p:nvSpPr>
        <p:spPr>
          <a:xfrm>
            <a:off x="691376" y="2031994"/>
            <a:ext cx="3697744" cy="11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Streamline complete machine learning lifecycle </a:t>
            </a:r>
            <a:r>
              <a:rPr lang="en-US" sz="1600" dirty="0"/>
              <a:t>with enterprise reliability, security and scale including development, tracking experiments, packaging code into reproducible runs, sharing and deploying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1400" dirty="0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50F199FD-FBF0-76E0-C26D-FEE905C8B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32"/>
          <a:stretch/>
        </p:blipFill>
        <p:spPr>
          <a:xfrm>
            <a:off x="8693858" y="3897788"/>
            <a:ext cx="1921765" cy="833742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24579C94-7BF5-31E5-8DE5-F2D43371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834" y="1182198"/>
            <a:ext cx="1948954" cy="1056662"/>
          </a:xfrm>
          <a:prstGeom prst="rect">
            <a:avLst/>
          </a:prstGeom>
        </p:spPr>
      </p:pic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EA839474-54E2-C760-12DC-74292AAE8030}"/>
              </a:ext>
            </a:extLst>
          </p:cNvPr>
          <p:cNvSpPr txBox="1">
            <a:spLocks/>
          </p:cNvSpPr>
          <p:nvPr/>
        </p:nvSpPr>
        <p:spPr>
          <a:xfrm>
            <a:off x="8037952" y="4788755"/>
            <a:ext cx="3670503" cy="998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Collaborative visualization and dashboarding platform </a:t>
            </a:r>
            <a:r>
              <a:rPr lang="en-US" sz="1600" dirty="0"/>
              <a:t>designed to enable anyone, regardless of their level of technical sophistication, to share insights within and across teams.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FA20BC-1647-009B-6400-FF1E9A1DA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24" t="14085" r="26933"/>
          <a:stretch/>
        </p:blipFill>
        <p:spPr>
          <a:xfrm>
            <a:off x="5122039" y="3215192"/>
            <a:ext cx="1947921" cy="18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r>
              <a:rPr lang="en-US" dirty="0"/>
              <a:t> Motivation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FAB846-B5FE-3E65-B042-6687E4413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4" t="51653" r="30952"/>
          <a:stretch/>
        </p:blipFill>
        <p:spPr>
          <a:xfrm>
            <a:off x="7617030" y="2045224"/>
            <a:ext cx="3857575" cy="3040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B726B-0E1C-0127-FAE5-E447D3F1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69972"/>
            <a:ext cx="5662499" cy="2034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AFFF4-6235-6373-ED85-14DF3631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45"/>
          <a:stretch/>
        </p:blipFill>
        <p:spPr>
          <a:xfrm>
            <a:off x="691375" y="3825765"/>
            <a:ext cx="6338074" cy="2139952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A48C8B0-3E7F-6676-C2EF-F1FEE96DCA1E}"/>
              </a:ext>
            </a:extLst>
          </p:cNvPr>
          <p:cNvSpPr txBox="1">
            <a:spLocks/>
          </p:cNvSpPr>
          <p:nvPr/>
        </p:nvSpPr>
        <p:spPr>
          <a:xfrm>
            <a:off x="691375" y="3426399"/>
            <a:ext cx="5662499" cy="277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What about other companies?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9618864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ML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A7ACA-C537-5EA0-3758-286FF55A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" y="1242826"/>
            <a:ext cx="10692944" cy="43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11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Data Science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46C1E-182D-6157-D91D-6541D88D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1116129"/>
            <a:ext cx="9617273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355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r>
              <a:rPr lang="en-US" dirty="0"/>
              <a:t>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73144-1CD9-976A-5332-4F95ACAF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1049525"/>
            <a:ext cx="8429764" cy="47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5985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(2/3)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A0B596-51B1-E533-1C5E-30E7B9A72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" t="1418" b="1"/>
          <a:stretch/>
        </p:blipFill>
        <p:spPr>
          <a:xfrm>
            <a:off x="691374" y="1868147"/>
            <a:ext cx="6683984" cy="4087396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40DE31E-99C8-D1E2-E66D-1AA836AF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Combining many tools into one to cater for all large-scale analytics needs…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71365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r>
              <a:rPr lang="en-US" dirty="0"/>
              <a:t>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2139D-34EE-B5A0-9DC9-CDF379EB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992486"/>
            <a:ext cx="10316380" cy="48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17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781684" y="1292241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dirty="0"/>
              <a:t>Azure Databricks Summary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1813EE5-ED65-5434-9FA9-2E0247B3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04875"/>
            <a:ext cx="10783229" cy="3038525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/>
              </a:rPr>
              <a:t>Databricks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/>
              </a:rPr>
              <a:t>Azure Databricks Microsoft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5"/>
              </a:rPr>
              <a:t>Apache Spark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/>
              </a:rPr>
              <a:t>MLflow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/>
              </a:rPr>
              <a:t>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7"/>
              </a:rPr>
              <a:t>Databricks Partner Portal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/>
              </a:rPr>
              <a:t>Databricks Partner Academy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/>
              </a:rPr>
              <a:t>Avanade Databricks League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Learning Spark 2</a:t>
            </a:r>
            <a:r>
              <a:rPr lang="en-US" sz="1800" baseline="300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nd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 Edition Book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Advaned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 Analytics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Youtube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 Channel by Simon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Whiteley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/>
              </a:rPr>
              <a:t>Data + AI Summit 2022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CF0B505-4B64-7508-D2D2-DAFB539B73FC}"/>
              </a:ext>
            </a:extLst>
          </p:cNvPr>
          <p:cNvSpPr txBox="1">
            <a:spLocks/>
          </p:cNvSpPr>
          <p:nvPr/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Databricks Resources</a:t>
            </a:r>
          </a:p>
        </p:txBody>
      </p:sp>
    </p:spTree>
    <p:extLst>
      <p:ext uri="{BB962C8B-B14F-4D97-AF65-F5344CB8AC3E}">
        <p14:creationId xmlns:p14="http://schemas.microsoft.com/office/powerpoint/2010/main" val="13396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E260D5-4EFE-F687-551E-0574AA395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with Databricks Lab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B47384-A9CA-007D-263C-941D380386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Machine Learning at Scale with Apache Spark, Koalas &amp; </a:t>
            </a:r>
            <a:r>
              <a:rPr lang="en-US" dirty="0" err="1"/>
              <a:t>MLflow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(3/3)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0E5284F-CFBF-D8E7-B2EB-AE41BC8CEC02}"/>
              </a:ext>
            </a:extLst>
          </p:cNvPr>
          <p:cNvSpPr txBox="1">
            <a:spLocks/>
          </p:cNvSpPr>
          <p:nvPr/>
        </p:nvSpPr>
        <p:spPr>
          <a:xfrm>
            <a:off x="691375" y="1316305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Spark is an open-source project written mostly in Scala, available on </a:t>
            </a:r>
            <a:r>
              <a:rPr lang="en-US" b="1" dirty="0" err="1"/>
              <a:t>Github</a:t>
            </a:r>
            <a:r>
              <a:rPr lang="en-US" b="1" dirty="0"/>
              <a:t>. This means that you could become a contributor!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17765-9C7F-B9EA-8453-FA84FAE6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4" y="2091590"/>
            <a:ext cx="9166302" cy="3269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51DDCC-1F28-3765-3350-90E13E1194E6}"/>
              </a:ext>
            </a:extLst>
          </p:cNvPr>
          <p:cNvSpPr txBox="1"/>
          <p:nvPr/>
        </p:nvSpPr>
        <p:spPr>
          <a:xfrm>
            <a:off x="691374" y="5451631"/>
            <a:ext cx="9166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hlinkClick r:id="rId4"/>
              </a:rPr>
              <a:t>https://github.com/apache/spark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79778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&amp; Databricks History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6FE37-7E8D-F0E2-D4C5-E7A453D2A243}"/>
              </a:ext>
            </a:extLst>
          </p:cNvPr>
          <p:cNvCxnSpPr>
            <a:cxnSpLocks/>
          </p:cNvCxnSpPr>
          <p:nvPr/>
        </p:nvCxnSpPr>
        <p:spPr>
          <a:xfrm flipV="1">
            <a:off x="841522" y="1968925"/>
            <a:ext cx="106330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235-5E82-305A-0A5F-51F1DF7B0BCC}"/>
              </a:ext>
            </a:extLst>
          </p:cNvPr>
          <p:cNvCxnSpPr>
            <a:cxnSpLocks/>
          </p:cNvCxnSpPr>
          <p:nvPr/>
        </p:nvCxnSpPr>
        <p:spPr>
          <a:xfrm>
            <a:off x="1728580" y="1968926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AE4438-0F43-A206-F9AC-AA359633EF8D}"/>
              </a:ext>
            </a:extLst>
          </p:cNvPr>
          <p:cNvSpPr txBox="1"/>
          <p:nvPr/>
        </p:nvSpPr>
        <p:spPr>
          <a:xfrm>
            <a:off x="841522" y="2568313"/>
            <a:ext cx="1769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2009: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starts as a research project at UC Berkeley in California by a couple of PhD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F8A9A-CFDF-3772-800E-825036A30269}"/>
              </a:ext>
            </a:extLst>
          </p:cNvPr>
          <p:cNvSpPr txBox="1"/>
          <p:nvPr/>
        </p:nvSpPr>
        <p:spPr>
          <a:xfrm>
            <a:off x="7900974" y="2575482"/>
            <a:ext cx="19348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&amp; AI Summit in Amsterdam with 2300 people. Avanade first time named Databricks partner of the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0B5D3-FAA4-7827-C8B0-4C08E9E4323C}"/>
              </a:ext>
            </a:extLst>
          </p:cNvPr>
          <p:cNvSpPr txBox="1"/>
          <p:nvPr/>
        </p:nvSpPr>
        <p:spPr>
          <a:xfrm>
            <a:off x="6198639" y="2562304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February, Spark becomes a top-level Apache project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</a:t>
            </a:r>
            <a:r>
              <a:rPr lang="en-US" sz="1600" b="1" dirty="0"/>
              <a:t> </a:t>
            </a:r>
            <a:r>
              <a:rPr lang="en-US" sz="1600" dirty="0"/>
              <a:t>November, Databricks sets a new world record in large scale sorting using Spark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75439-D4A3-868F-2B6E-6D45BD3A1286}"/>
              </a:ext>
            </a:extLst>
          </p:cNvPr>
          <p:cNvSpPr txBox="1"/>
          <p:nvPr/>
        </p:nvSpPr>
        <p:spPr>
          <a:xfrm>
            <a:off x="9760834" y="2575482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Spark: 600,000+ lines of code built by 1800+ developers from hundreds of organizations (main contributor: by far Databricks)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744D0C-3B73-8841-61B8-1A70CD47BD8F}"/>
              </a:ext>
            </a:extLst>
          </p:cNvPr>
          <p:cNvCxnSpPr>
            <a:cxnSpLocks/>
          </p:cNvCxnSpPr>
          <p:nvPr/>
        </p:nvCxnSpPr>
        <p:spPr>
          <a:xfrm flipV="1">
            <a:off x="5298478" y="1987182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DA78E7-8087-ED23-B9D7-DA8320E2E77C}"/>
              </a:ext>
            </a:extLst>
          </p:cNvPr>
          <p:cNvCxnSpPr>
            <a:cxnSpLocks/>
          </p:cNvCxnSpPr>
          <p:nvPr/>
        </p:nvCxnSpPr>
        <p:spPr>
          <a:xfrm flipV="1">
            <a:off x="10653325" y="1982103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07E197-9802-248C-D413-DBA0F2A8DC57}"/>
              </a:ext>
            </a:extLst>
          </p:cNvPr>
          <p:cNvSpPr txBox="1"/>
          <p:nvPr/>
        </p:nvSpPr>
        <p:spPr>
          <a:xfrm>
            <a:off x="4331075" y="2568313"/>
            <a:ext cx="19348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project is donated to the Apache Software Foundation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creators of Spark found a company called Databricks to offer a web-based platform for working with Spark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D306EE-980D-B9E0-01D2-45A4F707BD81}"/>
              </a:ext>
            </a:extLst>
          </p:cNvPr>
          <p:cNvCxnSpPr>
            <a:cxnSpLocks/>
          </p:cNvCxnSpPr>
          <p:nvPr/>
        </p:nvCxnSpPr>
        <p:spPr>
          <a:xfrm>
            <a:off x="3513529" y="196892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1402C9-937C-5948-F84D-06C7480BF35E}"/>
              </a:ext>
            </a:extLst>
          </p:cNvPr>
          <p:cNvSpPr txBox="1"/>
          <p:nvPr/>
        </p:nvSpPr>
        <p:spPr>
          <a:xfrm>
            <a:off x="2621037" y="2562304"/>
            <a:ext cx="178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2010: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is open sourced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1A7539-E7C4-0D0B-0D47-D36A098E2F23}"/>
              </a:ext>
            </a:extLst>
          </p:cNvPr>
          <p:cNvCxnSpPr>
            <a:cxnSpLocks/>
          </p:cNvCxnSpPr>
          <p:nvPr/>
        </p:nvCxnSpPr>
        <p:spPr>
          <a:xfrm>
            <a:off x="7083427" y="196892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65526D-AD9B-AD0E-D1FD-20AF907D5A7F}"/>
              </a:ext>
            </a:extLst>
          </p:cNvPr>
          <p:cNvCxnSpPr>
            <a:cxnSpLocks/>
          </p:cNvCxnSpPr>
          <p:nvPr/>
        </p:nvCxnSpPr>
        <p:spPr>
          <a:xfrm>
            <a:off x="8868376" y="1982103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32BFBB6-7A75-1724-088B-1EB43D3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571" y="525262"/>
            <a:ext cx="2517609" cy="13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1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(1/3)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E2F8B-49ED-4277-1496-2892B5F8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9" y="1075971"/>
            <a:ext cx="10187121" cy="4706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692C1-0764-D77D-049A-14CA8485CCF0}"/>
              </a:ext>
            </a:extLst>
          </p:cNvPr>
          <p:cNvSpPr/>
          <p:nvPr/>
        </p:nvSpPr>
        <p:spPr>
          <a:xfrm>
            <a:off x="565484" y="5197642"/>
            <a:ext cx="2839453" cy="721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08663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E5771-6CFF-0EC0-A9FE-A6A77BB7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42284"/>
            <a:ext cx="7786525" cy="437343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0308FE-B7F0-CA14-5C58-963D29D5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5785" y="1242284"/>
            <a:ext cx="3245005" cy="4373432"/>
          </a:xfrm>
        </p:spPr>
        <p:txBody>
          <a:bodyPr/>
          <a:lstStyle/>
          <a:p>
            <a:pPr lvl="1" indent="0">
              <a:buNone/>
            </a:pPr>
            <a:r>
              <a:rPr lang="en-US" sz="2800" dirty="0"/>
              <a:t>Think of an effective (fast) strategy to do so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What resources do you need?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Which steps do you follow?</a:t>
            </a:r>
          </a:p>
        </p:txBody>
      </p:sp>
    </p:spTree>
    <p:extLst>
      <p:ext uri="{BB962C8B-B14F-4D97-AF65-F5344CB8AC3E}">
        <p14:creationId xmlns:p14="http://schemas.microsoft.com/office/powerpoint/2010/main" val="25243239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(2/3)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6D603-F3E1-D2CB-45D0-26F7A5B159F2}"/>
              </a:ext>
            </a:extLst>
          </p:cNvPr>
          <p:cNvSpPr txBox="1"/>
          <p:nvPr/>
        </p:nvSpPr>
        <p:spPr>
          <a:xfrm>
            <a:off x="3401122" y="1293541"/>
            <a:ext cx="2932771" cy="1182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F3B86-94E7-D122-C078-6D45F3B3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25016"/>
            <a:ext cx="2709746" cy="222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98AD4-61E9-64C0-3C97-8A6DE4AD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3670725"/>
            <a:ext cx="4250861" cy="2062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27412-1E17-4999-5FE1-A7E451CB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6" y="4087565"/>
            <a:ext cx="2709746" cy="46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65243-268F-7C97-1DDB-4DE3BF91F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362" y="889891"/>
            <a:ext cx="5201802" cy="2914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A0184-C0FA-8419-4E99-B211AD9C6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75" y="3808627"/>
            <a:ext cx="3550575" cy="19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3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(3/3)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C286F-09E2-19C6-CFB9-37AE072C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838391"/>
            <a:ext cx="4462393" cy="37354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The Analogy Video</a:t>
            </a:r>
            <a:endParaRPr lang="en-DE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85ECC8-C9F0-7D85-025C-E82AD60F1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133" y="1765087"/>
            <a:ext cx="5928303" cy="38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8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909</TotalTime>
  <Words>1334</Words>
  <Application>Microsoft Office PowerPoint</Application>
  <PresentationFormat>Widescreen</PresentationFormat>
  <Paragraphs>156</Paragraphs>
  <Slides>34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What is Spark? (1/3)</vt:lpstr>
      <vt:lpstr>What is Spark? (2/3)</vt:lpstr>
      <vt:lpstr>What is Spark? (3/3)</vt:lpstr>
      <vt:lpstr>Spark &amp; Databricks History</vt:lpstr>
      <vt:lpstr>Motivation (1/3)</vt:lpstr>
      <vt:lpstr>Motivation</vt:lpstr>
      <vt:lpstr>Motivation (2/3)</vt:lpstr>
      <vt:lpstr>Motivation (3/3)</vt:lpstr>
      <vt:lpstr>Spark Architecture</vt:lpstr>
      <vt:lpstr>Spark Architecture</vt:lpstr>
      <vt:lpstr>Spark Architecture Breakdown</vt:lpstr>
      <vt:lpstr>Databricks Overview</vt:lpstr>
      <vt:lpstr>Unite All Data Professionals</vt:lpstr>
      <vt:lpstr>Databricks Lakehouse (1/2)</vt:lpstr>
      <vt:lpstr>Databricks Lakehouse (2/2)</vt:lpstr>
      <vt:lpstr>Lakehouse Motivation (1/4)</vt:lpstr>
      <vt:lpstr>Lakehouse Motivation (2/4)</vt:lpstr>
      <vt:lpstr>Lakehouse Motivation (3/4)</vt:lpstr>
      <vt:lpstr>Lakehouse Motivation (4/4)</vt:lpstr>
      <vt:lpstr>Databricks Lakehouse (1/3)</vt:lpstr>
      <vt:lpstr>Databricks Lakehouse (2/3)</vt:lpstr>
      <vt:lpstr>Databricks Lakehouse (3/3)</vt:lpstr>
      <vt:lpstr>Databricks Industry Offerings</vt:lpstr>
      <vt:lpstr>Databricks Open-Source Components</vt:lpstr>
      <vt:lpstr>MLflow Motivation</vt:lpstr>
      <vt:lpstr>Typical ML Pipeline</vt:lpstr>
      <vt:lpstr>Databricks Data Science Workspace</vt:lpstr>
      <vt:lpstr>Mlflow (1/2)</vt:lpstr>
      <vt:lpstr>Mlflow (2/2)</vt:lpstr>
      <vt:lpstr>Azure Databricks Summary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36</cp:revision>
  <dcterms:created xsi:type="dcterms:W3CDTF">2022-01-26T20:36:32Z</dcterms:created>
  <dcterms:modified xsi:type="dcterms:W3CDTF">2022-08-14T14:09:26Z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